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5" r:id="rId7"/>
    <p:sldId id="276" r:id="rId8"/>
    <p:sldId id="277" r:id="rId9"/>
    <p:sldId id="278" r:id="rId10"/>
    <p:sldId id="267" r:id="rId11"/>
    <p:sldId id="28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4694"/>
  </p:normalViewPr>
  <p:slideViewPr>
    <p:cSldViewPr snapToGrid="0" snapToObjects="1">
      <p:cViewPr varScale="1">
        <p:scale>
          <a:sx n="95" d="100"/>
          <a:sy n="95" d="100"/>
        </p:scale>
        <p:origin x="10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C907-038A-8A41-900A-C1A483A42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329" y="337933"/>
            <a:ext cx="9392479" cy="38762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Self-care and Resilience in Challenging Times</a:t>
            </a:r>
            <a:br>
              <a:rPr lang="en-US" dirty="0"/>
            </a:br>
            <a:r>
              <a:rPr lang="en-US" sz="4000" dirty="0"/>
              <a:t>Part Four: </a:t>
            </a:r>
            <a:br>
              <a:rPr lang="en-US" sz="4000" dirty="0"/>
            </a:br>
            <a:r>
              <a:rPr lang="en-US" sz="4000" dirty="0"/>
              <a:t>Creating a Culture of Self-Care and Implementing Your Self-Care Plan 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ABB24-4AA1-6141-B5AE-6A7C6EEDA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9789" y="4313583"/>
            <a:ext cx="9392479" cy="238539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Jeffrey E. Barnett, Psy.D., ABPP</a:t>
            </a:r>
          </a:p>
          <a:p>
            <a:r>
              <a:rPr lang="en-US" b="1" dirty="0"/>
              <a:t>LCAS Dean’s Office</a:t>
            </a:r>
          </a:p>
          <a:p>
            <a:r>
              <a:rPr lang="en-US" b="1" dirty="0"/>
              <a:t>January 28, 2021</a:t>
            </a:r>
          </a:p>
          <a:p>
            <a:endParaRPr lang="en-US" dirty="0"/>
          </a:p>
        </p:txBody>
      </p:sp>
      <p:pic>
        <p:nvPicPr>
          <p:cNvPr id="1030" name="Picture 6" descr="K-12 Teachers Alliance | KTA partnership with Loyola nears 5 year  anniversary">
            <a:extLst>
              <a:ext uri="{FF2B5EF4-FFF2-40B4-BE49-F238E27FC236}">
                <a16:creationId xmlns:a16="http://schemas.microsoft.com/office/drawing/2014/main" id="{B55B22E7-C3E9-AB4A-9A64-D09EDC0A1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969" y="4895023"/>
            <a:ext cx="54483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63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B7F9-D0C7-0143-A005-98DE72B8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Additional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2171A-8DC3-7343-BD93-116E65ED8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148" y="2385390"/>
            <a:ext cx="9079464" cy="4154557"/>
          </a:xfrm>
        </p:spPr>
        <p:txBody>
          <a:bodyPr>
            <a:normAutofit/>
          </a:bodyPr>
          <a:lstStyle/>
          <a:p>
            <a:r>
              <a:rPr lang="en-US" sz="2400" dirty="0"/>
              <a:t>Is your work environment supportive of self-care? Do you feel cared about as a person?</a:t>
            </a:r>
          </a:p>
          <a:p>
            <a:r>
              <a:rPr lang="en-US" sz="2400" dirty="0"/>
              <a:t>What changes in your work environment would you like to see?</a:t>
            </a:r>
          </a:p>
          <a:p>
            <a:r>
              <a:rPr lang="en-US" sz="2400" dirty="0"/>
              <a:t>Can you and co-workers speak with a unified voice? </a:t>
            </a:r>
          </a:p>
          <a:p>
            <a:r>
              <a:rPr lang="en-US" sz="2400" dirty="0"/>
              <a:t>Who should you speak with at work? Beyond your immediate supervisor, are there groups that might be helpful (Staff Council, Faculty Affairs Committee, others)?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0B2DD550-B0D5-D84B-889E-EFC036995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3088" y="318053"/>
            <a:ext cx="2211524" cy="166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6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F80B8-7B8E-1147-BAF4-48492880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514779"/>
            <a:ext cx="6306310" cy="1280890"/>
          </a:xfrm>
        </p:spPr>
        <p:txBody>
          <a:bodyPr/>
          <a:lstStyle/>
          <a:p>
            <a:r>
              <a:rPr lang="en-US" b="1" dirty="0"/>
              <a:t>Additional Questions </a:t>
            </a:r>
            <a:r>
              <a:rPr lang="en-US" sz="2800" b="1" dirty="0"/>
              <a:t>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B41E1-33D6-974E-A6D9-71B7C0A85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Have your efforts to create a culture of self-care in the work setting been successful or unsuccessful? What have you tried and what have you learned from the process?</a:t>
            </a:r>
          </a:p>
          <a:p>
            <a:r>
              <a:rPr lang="en-US" sz="2400" dirty="0"/>
              <a:t>Have you learned anything new in this webinar series? Have you tried anything new? Are you making progress?</a:t>
            </a:r>
          </a:p>
          <a:p>
            <a:r>
              <a:rPr lang="en-US" sz="2400" dirty="0"/>
              <a:t>What are the next steps for you in this process?  </a:t>
            </a:r>
          </a:p>
          <a:p>
            <a:endParaRPr lang="en-US" dirty="0"/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6396A9CD-C77C-304B-A6F4-2CD98B0A7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3088" y="318053"/>
            <a:ext cx="2211524" cy="166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703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B0CA2-41D9-1345-AC9E-85C7B492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DA0BC-6A1A-7E4B-BDBC-AAF3C748F9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JBarnett@Loyola.edu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3F9F-99AC-FD46-ACBD-E6230F3B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328449"/>
            <a:ext cx="6749858" cy="1669316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Implementing Your Self-Care Plan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850DE-5957-B54E-9790-A4EF94F9A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5696" y="1997765"/>
            <a:ext cx="9168916" cy="469127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Consider your likely obstacles to implementing and sticking with your self-care plan. Make a list. For each potential obstacle, come up with a plan to address it.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Start small, set realistic goals, and celebrate ‘little victories’.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Work with a self-care buddy or group. Support each other and do self-care together.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Make self-care public. Don’t keep it a secret; this includes progress, victories, challenges, and difficulties.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Keep in mind that we are each human,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impirFect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, and a work in progress. </a:t>
            </a:r>
          </a:p>
          <a:p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D8401F37-273F-7A4B-BD5E-B1E4D89A1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75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30C97-46A9-A94A-977E-795743326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312" y="516835"/>
            <a:ext cx="6619324" cy="1308651"/>
          </a:xfrm>
        </p:spPr>
        <p:txBody>
          <a:bodyPr/>
          <a:lstStyle/>
          <a:p>
            <a:r>
              <a:rPr lang="en-US" b="1" dirty="0"/>
              <a:t>Implementation </a:t>
            </a:r>
            <a:r>
              <a:rPr lang="en-US" sz="2800" b="1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13E20-2512-6A4C-A7ED-7F6EBF3EA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661" y="1987827"/>
            <a:ext cx="8999951" cy="4541724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Self-care is a lifestyle, not a goal to be achieved or a finish line to be crossed. We are never done with self-care. </a:t>
            </a:r>
            <a:endParaRPr lang="en-US" sz="2400" dirty="0"/>
          </a:p>
          <a:p>
            <a:r>
              <a:rPr lang="en-US" sz="2400" dirty="0"/>
              <a:t>Pace yourself. Select a pace you can comfortably maintain over the long run. Plan on an ultra-marathon, not a sprint. You don’t want to burn yourself out. </a:t>
            </a:r>
          </a:p>
          <a:p>
            <a:r>
              <a:rPr lang="en-US" sz="2400" dirty="0"/>
              <a:t>Plan for set-backs and accept them as a normal part of life. </a:t>
            </a:r>
          </a:p>
          <a:p>
            <a:r>
              <a:rPr lang="en-US" sz="2400" dirty="0"/>
              <a:t>Be flexible. As circumstances change, make needed changes to your self-care plan. </a:t>
            </a:r>
          </a:p>
          <a:p>
            <a:r>
              <a:rPr lang="en-US" sz="2400" dirty="0"/>
              <a:t>Mix up your self-care activities. Keep things interesting.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9F50B34D-EA03-5346-A51E-8BFFD060E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8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3DD35-DEDA-1C4D-8442-7461D9FAD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6686998" cy="1155263"/>
          </a:xfrm>
        </p:spPr>
        <p:txBody>
          <a:bodyPr/>
          <a:lstStyle/>
          <a:p>
            <a:r>
              <a:rPr lang="en-US" b="1" dirty="0"/>
              <a:t>Key Points to Keep in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716E6-E860-184A-99BA-FF3A013E9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3" y="1620078"/>
            <a:ext cx="9019829" cy="469127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400" dirty="0"/>
              <a:t>Be open to trying new things. </a:t>
            </a:r>
          </a:p>
          <a:p>
            <a:r>
              <a:rPr lang="en-US" sz="2400" dirty="0"/>
              <a:t>Watch out for falling into a rut. Self-care should not feel like a burden.</a:t>
            </a:r>
          </a:p>
          <a:p>
            <a:r>
              <a:rPr lang="en-US" sz="2400" dirty="0"/>
              <a:t>Look for activities that are relaxing, enjoyable, and/or rejuvenating for you.  </a:t>
            </a:r>
          </a:p>
          <a:p>
            <a:r>
              <a:rPr lang="en-US" sz="2400" dirty="0"/>
              <a:t>Try to make self-care fun!</a:t>
            </a:r>
          </a:p>
          <a:p>
            <a:r>
              <a:rPr lang="en-US" sz="2400" dirty="0"/>
              <a:t>Strive for balance at work, at home, and between the two. </a:t>
            </a:r>
          </a:p>
          <a:p>
            <a:r>
              <a:rPr lang="en-US" sz="2400" dirty="0"/>
              <a:t>Look to integrate others into your self-care when possible.</a:t>
            </a:r>
          </a:p>
          <a:p>
            <a:r>
              <a:rPr lang="en-US" sz="2400" dirty="0"/>
              <a:t>Combine self-care activities when possible.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7E4CD3B4-B1AD-2249-B75A-E2F94DEEB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556" y="328449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46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36C48-B950-1C46-8E7C-4FDC6012B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6322475" cy="1304081"/>
          </a:xfrm>
        </p:spPr>
        <p:txBody>
          <a:bodyPr/>
          <a:lstStyle/>
          <a:p>
            <a:r>
              <a:rPr lang="en-US" b="1" dirty="0"/>
              <a:t>Promoting Wellbeing and Resilience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1489C-2E2A-1E4E-93A0-90AFE327B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574" y="2246243"/>
            <a:ext cx="9471991" cy="4492487"/>
          </a:xfrm>
        </p:spPr>
        <p:txBody>
          <a:bodyPr>
            <a:normAutofit/>
          </a:bodyPr>
          <a:lstStyle/>
          <a:p>
            <a:r>
              <a:rPr lang="en-US" sz="2400" dirty="0"/>
              <a:t>Promoting Well-being and Resilience:</a:t>
            </a:r>
          </a:p>
          <a:p>
            <a:pPr lvl="1"/>
            <a:r>
              <a:rPr lang="en-US" sz="2400" dirty="0"/>
              <a:t>Living a Life with Purpose and Meaning</a:t>
            </a:r>
          </a:p>
          <a:p>
            <a:pPr lvl="1"/>
            <a:r>
              <a:rPr lang="en-US" sz="2400" dirty="0"/>
              <a:t>Seeing Your Actions as Valuable and Worthwhile</a:t>
            </a:r>
          </a:p>
          <a:p>
            <a:pPr lvl="1"/>
            <a:r>
              <a:rPr lang="en-US" sz="2400" dirty="0"/>
              <a:t>Seeking and Receiving Help and Support When Needed</a:t>
            </a:r>
          </a:p>
          <a:p>
            <a:pPr lvl="1"/>
            <a:r>
              <a:rPr lang="en-US" sz="2400" dirty="0"/>
              <a:t>Develop Meaningful and Supportive Relationships</a:t>
            </a:r>
          </a:p>
          <a:p>
            <a:pPr lvl="1"/>
            <a:r>
              <a:rPr lang="en-US" sz="2400" dirty="0"/>
              <a:t>Asserting Influence Over Your Work Environment</a:t>
            </a:r>
          </a:p>
          <a:p>
            <a:pPr lvl="1"/>
            <a:r>
              <a:rPr lang="en-US" sz="2400" dirty="0"/>
              <a:t>Being Creative and Flexible</a:t>
            </a:r>
          </a:p>
          <a:p>
            <a:pPr lvl="1"/>
            <a:r>
              <a:rPr lang="en-US" sz="2400" dirty="0"/>
              <a:t>Experiencing Positive Emotions (and Thoughts!), Having a Positive Outlook, and Taking Positive Actions.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6FB09C24-363F-7344-BFC3-FC1AA5527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230714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19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5CB3-13D6-8B42-B07D-E8733E81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16835"/>
            <a:ext cx="6624362" cy="1232451"/>
          </a:xfrm>
        </p:spPr>
        <p:txBody>
          <a:bodyPr>
            <a:normAutofit/>
          </a:bodyPr>
          <a:lstStyle/>
          <a:p>
            <a:r>
              <a:rPr lang="en-US" b="1" dirty="0"/>
              <a:t>Creating a Culture of </a:t>
            </a:r>
            <a:br>
              <a:rPr lang="en-US" b="1" dirty="0"/>
            </a:br>
            <a:r>
              <a:rPr lang="en-US" b="1" dirty="0"/>
              <a:t>Self-Care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428EB-F909-C144-BFC4-B56592F3C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07565"/>
          </a:xfrm>
        </p:spPr>
        <p:txBody>
          <a:bodyPr>
            <a:noAutofit/>
          </a:bodyPr>
          <a:lstStyle/>
          <a:p>
            <a:r>
              <a:rPr lang="en-US" sz="2400" dirty="0"/>
              <a:t>Reward Self-Care Activities and Actions. Avoid a Culture of Work, Productivity, Sacrifice, and Exhaustion:</a:t>
            </a:r>
          </a:p>
          <a:p>
            <a:pPr lvl="1"/>
            <a:r>
              <a:rPr lang="en-US" sz="2400" dirty="0"/>
              <a:t>“I worked until midnight last night to get that project completed.”</a:t>
            </a:r>
          </a:p>
          <a:p>
            <a:pPr lvl="1"/>
            <a:r>
              <a:rPr lang="en-US" sz="2400" dirty="0"/>
              <a:t>”I worked all weekend on that project.”</a:t>
            </a:r>
          </a:p>
          <a:p>
            <a:r>
              <a:rPr lang="en-US" sz="2400" dirty="0"/>
              <a:t>Instead, Normalize and Brag About Your Self-Care Actions:</a:t>
            </a:r>
          </a:p>
          <a:p>
            <a:pPr lvl="1"/>
            <a:r>
              <a:rPr lang="en-US" sz="2400" dirty="0"/>
              <a:t>“I don’t check e-mails after 6:00pm.”</a:t>
            </a:r>
          </a:p>
          <a:p>
            <a:pPr lvl="1"/>
            <a:r>
              <a:rPr lang="en-US" sz="2400" dirty="0"/>
              <a:t>“We hiked all day Saturday.”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69DAEF5F-5F4C-DE47-93D2-D609C88A4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59922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84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70D3-A820-5D4A-A9DD-48633E08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03124"/>
            <a:ext cx="6644240" cy="1371600"/>
          </a:xfrm>
        </p:spPr>
        <p:txBody>
          <a:bodyPr/>
          <a:lstStyle/>
          <a:p>
            <a:r>
              <a:rPr lang="en-US" b="1" dirty="0"/>
              <a:t>Changing Your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73331-282A-AD4B-94A5-CE9837F2B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15816"/>
            <a:ext cx="8915400" cy="3595405"/>
          </a:xfrm>
        </p:spPr>
        <p:txBody>
          <a:bodyPr>
            <a:normAutofit/>
          </a:bodyPr>
          <a:lstStyle/>
          <a:p>
            <a:r>
              <a:rPr lang="en-US" sz="2400" dirty="0"/>
              <a:t>Don’t Praise or Value Sending and Receiving E-mails Late at Night and Early in the Morning. </a:t>
            </a:r>
          </a:p>
          <a:p>
            <a:r>
              <a:rPr lang="en-US" sz="2400" dirty="0"/>
              <a:t>Schedule Breaks During the Workday; Remember Lunch Hour (even if it is to take a walk, go to the fitness center, catch up with a friend, etc.). </a:t>
            </a:r>
          </a:p>
          <a:p>
            <a:r>
              <a:rPr lang="en-US" sz="2400" dirty="0"/>
              <a:t>Remember That It is Not a Contest to See Who Works Harder or More Hours. It’s About Getting the Work Done Well While Living With Your Life in Balance.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CFFAD4-EAB4-3D4B-8ECC-0DC69BD7589F}"/>
              </a:ext>
            </a:extLst>
          </p:cNvPr>
          <p:cNvSpPr txBox="1"/>
          <p:nvPr/>
        </p:nvSpPr>
        <p:spPr>
          <a:xfrm>
            <a:off x="10714383" y="11032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93AA158F-49FD-1344-B21F-D0F6FB668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30105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75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B8126-A80F-BB4C-AE54-66C6406B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6779675" cy="1284203"/>
          </a:xfrm>
        </p:spPr>
        <p:txBody>
          <a:bodyPr/>
          <a:lstStyle/>
          <a:p>
            <a:r>
              <a:rPr lang="en-US" b="1" dirty="0"/>
              <a:t>Developing a Culture of </a:t>
            </a:r>
            <a:br>
              <a:rPr lang="en-US" b="1" dirty="0"/>
            </a:br>
            <a:r>
              <a:rPr lang="en-US" b="1" dirty="0"/>
              <a:t>Self-Care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2B2B6-51F3-E846-8EE6-CEF0F9DDD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4855" y="2026508"/>
            <a:ext cx="9119758" cy="474204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Include Everyone in Your Work Setting or Work Unit in the Process. Talk About This Openly.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Leadership Comes From All Sources: The Top, The Bottom, The Middle. We are Each Role Models for Those Around Us. Hold Supervisors Accountable. Request needed changes.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Start Meetings With Regular Self-Care Check-Ins.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Supervisors and Leaders Can Share Concerns and Offer Support in Private When Needed.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Create a Supportive Work Environment. See the Bigger Picture and Long-Term Benefits. Happy and Healthy Workers are More Productive!</a:t>
            </a:r>
            <a:endParaRPr lang="en-US" dirty="0"/>
          </a:p>
        </p:txBody>
      </p:sp>
      <p:pic>
        <p:nvPicPr>
          <p:cNvPr id="4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83260070-34A2-4F49-9605-24B7FE636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62037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13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C6642-EEF0-6E44-831F-6831CF45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726127" cy="1383594"/>
          </a:xfrm>
        </p:spPr>
        <p:txBody>
          <a:bodyPr/>
          <a:lstStyle/>
          <a:p>
            <a:r>
              <a:rPr lang="en-US" b="1" dirty="0"/>
              <a:t>Questions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C946-FDD0-7B46-9609-F037F4671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939" y="2133599"/>
            <a:ext cx="9208673" cy="4394295"/>
          </a:xfrm>
        </p:spPr>
        <p:txBody>
          <a:bodyPr>
            <a:normAutofit/>
          </a:bodyPr>
          <a:lstStyle/>
          <a:p>
            <a:r>
              <a:rPr lang="en-US" sz="2400" dirty="0"/>
              <a:t>How have you been practicing self-care?</a:t>
            </a:r>
          </a:p>
          <a:p>
            <a:r>
              <a:rPr lang="en-US" sz="2400" dirty="0"/>
              <a:t>What obstacles and barriers have you faced?</a:t>
            </a:r>
          </a:p>
          <a:p>
            <a:r>
              <a:rPr lang="en-US" sz="2400" dirty="0"/>
              <a:t>Are you feeling isolated or unsupported at work? At home?</a:t>
            </a:r>
          </a:p>
          <a:p>
            <a:r>
              <a:rPr lang="en-US" sz="2400" dirty="0"/>
              <a:t>Do you find yourself thinking negative and self-defeating thoughts?</a:t>
            </a:r>
          </a:p>
          <a:p>
            <a:r>
              <a:rPr lang="en-US" sz="2400" dirty="0"/>
              <a:t>How can you add meaning to your work and to your life? What has helped you? </a:t>
            </a:r>
          </a:p>
        </p:txBody>
      </p:sp>
      <p:pic>
        <p:nvPicPr>
          <p:cNvPr id="5" name="Picture 2" descr="U.S. News &amp; World Report recognizes several of Loyola University Maryland's  graduate programs">
            <a:extLst>
              <a:ext uri="{FF2B5EF4-FFF2-40B4-BE49-F238E27FC236}">
                <a16:creationId xmlns:a16="http://schemas.microsoft.com/office/drawing/2014/main" id="{71EFD061-A7F8-B34B-BC22-3B6FF3F79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03" y="330105"/>
            <a:ext cx="2053109" cy="15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3036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847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Self-care and Resilience in Challenging Times Part Four:  Creating a Culture of Self-Care and Implementing Your Self-Care Plan Now</vt:lpstr>
      <vt:lpstr>Implementing Your Self-Care Plan </vt:lpstr>
      <vt:lpstr>Implementation (Cont.)</vt:lpstr>
      <vt:lpstr>Key Points to Keep in Mind</vt:lpstr>
      <vt:lpstr>Promoting Wellbeing and Resilience</vt:lpstr>
      <vt:lpstr>Creating a Culture of  Self-Care</vt:lpstr>
      <vt:lpstr>Changing Your Attitude</vt:lpstr>
      <vt:lpstr>Developing a Culture of  Self-Care</vt:lpstr>
      <vt:lpstr>Questions to Consider</vt:lpstr>
      <vt:lpstr>Additional Questions</vt:lpstr>
      <vt:lpstr>Additional Questions (cont.)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Self-care and Resilience in Challenging Times Part Two: Preventing Burnout</dc:title>
  <dc:creator>Jeffrey Barnett</dc:creator>
  <cp:lastModifiedBy>Carolyn Barry</cp:lastModifiedBy>
  <cp:revision>32</cp:revision>
  <dcterms:created xsi:type="dcterms:W3CDTF">2020-11-13T18:41:27Z</dcterms:created>
  <dcterms:modified xsi:type="dcterms:W3CDTF">2021-01-07T14:51:45Z</dcterms:modified>
</cp:coreProperties>
</file>